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7" r:id="rId13"/>
    <p:sldId id="268" r:id="rId14"/>
    <p:sldId id="275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omic Sans MS" panose="030F0902030302020204" pitchFamily="66" charset="0"/>
      <p:regular r:id="rId22"/>
    </p:embeddedFont>
    <p:embeddedFont>
      <p:font typeface="Gantari" pitchFamily="2" charset="0"/>
      <p:regular r:id="rId23"/>
      <p:bold r:id="rId24"/>
      <p:italic r:id="rId25"/>
      <p:boldItalic r:id="rId26"/>
    </p:embeddedFont>
    <p:embeddedFont>
      <p:font typeface="Golos Text" panose="020B0503020202020204" pitchFamily="34" charset="0"/>
      <p:regular r:id="rId27"/>
      <p:bold r:id="rId28"/>
    </p:embeddedFont>
    <p:embeddedFont>
      <p:font typeface="Golos Text Medium" panose="020B050302020202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E59B5-CE4C-4F4F-AF84-9F1C66A75A28}">
  <a:tblStyle styleId="{A58E59B5-CE4C-4F4F-AF84-9F1C66A75A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4"/>
    <p:restoredTop sz="94729"/>
  </p:normalViewPr>
  <p:slideViewPr>
    <p:cSldViewPr snapToGrid="0">
      <p:cViewPr varScale="1">
        <p:scale>
          <a:sx n="193" d="100"/>
          <a:sy n="193" d="100"/>
        </p:scale>
        <p:origin x="200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f9939ff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f9939ff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fe9e888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fe9e888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0a7acee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0a7acee4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0a7acee4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0a7acee4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0a7acee4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0a7acee4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fbc7202d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fbc7202d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fbc7202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fbc7202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fbc7202db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fbc7202db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f9939ff1d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f9939ff1d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f9939ff1d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f9939ff1d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423c60a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423c60a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423c60a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423c60a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fe9e888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fe9e888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fbc7202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fbc7202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08a8958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08a8958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08a8958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08a8958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單欄文字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zh-TW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zh-TW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zh-TW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zh-TW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zh-TW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zh-TW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youtu.be/szM-J40SVI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youtu.be/wQLQ-PmvyRw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av_huber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pdf/2201.02184" TargetMode="External"/><Relationship Id="rId4" Type="http://schemas.openxmlformats.org/officeDocument/2006/relationships/hyperlink" Target="https://dl.acm.org/doi/pdf/10.1145/3338533.336657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356350" y="714150"/>
            <a:ext cx="67212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Chinese Lip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Based on Audio-Visual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Hidden Unit BERT</a:t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9" name="Google Shape;79;p17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7077401" y="969285"/>
            <a:ext cx="1718823" cy="935599"/>
            <a:chOff x="238125" y="2409350"/>
            <a:chExt cx="760575" cy="414000"/>
          </a:xfrm>
        </p:grpSpPr>
        <p:sp>
          <p:nvSpPr>
            <p:cNvPr id="147" name="Google Shape;147;p17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5930348" y="2460613"/>
            <a:ext cx="1147199" cy="637372"/>
            <a:chOff x="315275" y="3124950"/>
            <a:chExt cx="658175" cy="365675"/>
          </a:xfrm>
        </p:grpSpPr>
        <p:sp>
          <p:nvSpPr>
            <p:cNvPr id="160" name="Google Shape;160;p17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7"/>
          <p:cNvGrpSpPr/>
          <p:nvPr/>
        </p:nvGrpSpPr>
        <p:grpSpPr>
          <a:xfrm flipH="1">
            <a:off x="6757974" y="714161"/>
            <a:ext cx="744001" cy="413322"/>
            <a:chOff x="315275" y="3124950"/>
            <a:chExt cx="658175" cy="365675"/>
          </a:xfrm>
        </p:grpSpPr>
        <p:sp>
          <p:nvSpPr>
            <p:cNvPr id="167" name="Google Shape;167;p17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7"/>
          <p:cNvSpPr/>
          <p:nvPr/>
        </p:nvSpPr>
        <p:spPr>
          <a:xfrm>
            <a:off x="356350" y="2997375"/>
            <a:ext cx="4708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指導教授：陳冠文　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組別：第7組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組員：110550165何存益 110550085房天越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 - Generate Vocabulary Table</a:t>
            </a:r>
            <a:endParaRPr/>
          </a:p>
        </p:txBody>
      </p:sp>
      <p:graphicFrame>
        <p:nvGraphicFramePr>
          <p:cNvPr id="277" name="Google Shape;277;p26"/>
          <p:cNvGraphicFramePr/>
          <p:nvPr/>
        </p:nvGraphicFramePr>
        <p:xfrm>
          <a:off x="1033563" y="1901175"/>
          <a:ext cx="7523450" cy="2754430"/>
        </p:xfrm>
        <a:graphic>
          <a:graphicData uri="http://schemas.openxmlformats.org/drawingml/2006/table">
            <a:tbl>
              <a:tblPr>
                <a:noFill/>
                <a:tableStyleId>{A58E59B5-CE4C-4F4F-AF84-9F1C66A75A28}</a:tableStyleId>
              </a:tblPr>
              <a:tblGrid>
                <a:gridCol w="101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Sentence Tokenize (Unigram)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the word in CMLR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Word tokenize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CER</a:t>
                      </a:r>
                      <a:r>
                        <a:rPr lang="zh-TW" sz="1450">
                          <a:solidFill>
                            <a:schemeClr val="dk1"/>
                          </a:solidFill>
                        </a:rPr>
                        <a:t>↓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83.27%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65.07%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56.35%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Part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of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Vocab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l="1913" t="7386" r="1913" b="51778"/>
          <a:stretch/>
        </p:blipFill>
        <p:spPr>
          <a:xfrm>
            <a:off x="4915150" y="2848500"/>
            <a:ext cx="1438175" cy="16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 b="23312"/>
          <a:stretch/>
        </p:blipFill>
        <p:spPr>
          <a:xfrm>
            <a:off x="7226788" y="2848500"/>
            <a:ext cx="781175" cy="16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5">
            <a:alphaModFix/>
          </a:blip>
          <a:srcRect r="4671"/>
          <a:stretch/>
        </p:blipFill>
        <p:spPr>
          <a:xfrm>
            <a:off x="2099700" y="2848500"/>
            <a:ext cx="1945100" cy="16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1033550" y="1192450"/>
            <a:ext cx="7077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Due to the special structure of Chinese language, we use Character Error Rate (CER) instead of Word Error Rate (WER) that is mentioned in the paper.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1CAA4E-D614-9065-63B9-5A4BEF1D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" y="-1"/>
            <a:ext cx="9138595" cy="51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7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Result - </a:t>
            </a:r>
            <a:r>
              <a:rPr lang="en-US" alt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Demo</a:t>
            </a:r>
            <a:r>
              <a:rPr 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 Video</a:t>
            </a:r>
            <a:endParaRPr b="1" dirty="0"/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4294967295"/>
          </p:nvPr>
        </p:nvSpPr>
        <p:spPr>
          <a:xfrm>
            <a:off x="1199103" y="4489700"/>
            <a:ext cx="4107900" cy="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523"/>
              <a:buNone/>
            </a:pPr>
            <a:r>
              <a:rPr lang="zh-TW" sz="1555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Ground Truth - 人民日报发表评论员文章</a:t>
            </a:r>
            <a:endParaRPr sz="1555"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50" y="4136825"/>
            <a:ext cx="3296550" cy="42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mo1__Clipchamp_">
            <a:hlinkClick r:id="" action="ppaction://media"/>
            <a:extLst>
              <a:ext uri="{FF2B5EF4-FFF2-40B4-BE49-F238E27FC236}">
                <a16:creationId xmlns:a16="http://schemas.microsoft.com/office/drawing/2014/main" id="{4A6879E4-9EBE-C7EB-2BF1-AF7D04155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5450" y="1141464"/>
            <a:ext cx="5085460" cy="286057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AAD42E8-262A-9CA6-2BC0-A91812FC0069}"/>
              </a:ext>
            </a:extLst>
          </p:cNvPr>
          <p:cNvSpPr txBox="1"/>
          <p:nvPr/>
        </p:nvSpPr>
        <p:spPr>
          <a:xfrm>
            <a:off x="6466354" y="3694258"/>
            <a:ext cx="90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7"/>
              </a:rPr>
              <a:t>Link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 idx="4294967295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Result - </a:t>
            </a:r>
            <a:r>
              <a:rPr lang="en-US" alt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Demo</a:t>
            </a:r>
            <a:r>
              <a:rPr lang="zh-TW" sz="3000" dirty="0">
                <a:latin typeface="Golos Text Medium"/>
                <a:ea typeface="Golos Text Medium"/>
                <a:cs typeface="Golos Text Medium"/>
                <a:sym typeface="Golos Text Medium"/>
              </a:rPr>
              <a:t> Video</a:t>
            </a:r>
            <a:endParaRPr b="1" dirty="0"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000" y="4069225"/>
            <a:ext cx="3191375" cy="4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>
            <a:spLocks noGrp="1"/>
          </p:cNvSpPr>
          <p:nvPr>
            <p:ph type="body" idx="4294967295"/>
          </p:nvPr>
        </p:nvSpPr>
        <p:spPr>
          <a:xfrm>
            <a:off x="1060052" y="4466950"/>
            <a:ext cx="3895500" cy="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523"/>
              <a:buNone/>
            </a:pPr>
            <a:r>
              <a:rPr lang="zh-TW" sz="1555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Ground Truth - 澳門特別行政區改革開放</a:t>
            </a:r>
            <a:endParaRPr sz="1555"/>
          </a:p>
        </p:txBody>
      </p:sp>
      <p:pic>
        <p:nvPicPr>
          <p:cNvPr id="2" name="demo2__Clipchamp_">
            <a:hlinkClick r:id="" action="ppaction://media"/>
            <a:extLst>
              <a:ext uri="{FF2B5EF4-FFF2-40B4-BE49-F238E27FC236}">
                <a16:creationId xmlns:a16="http://schemas.microsoft.com/office/drawing/2014/main" id="{0888CAEF-9DEA-A30A-09E6-B56FA5653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000" y="1182486"/>
            <a:ext cx="5131981" cy="288673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FB4183-8F40-E811-29A7-1C76F407E130}"/>
              </a:ext>
            </a:extLst>
          </p:cNvPr>
          <p:cNvSpPr txBox="1"/>
          <p:nvPr/>
        </p:nvSpPr>
        <p:spPr>
          <a:xfrm>
            <a:off x="6442240" y="3761448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7"/>
              </a:rPr>
              <a:t>Link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2563A3-31FF-9538-8CB5-15FB08C4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41"/>
            <a:ext cx="9151738" cy="51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2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06059-8479-0E8F-A82F-7BB8A894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" y="0"/>
            <a:ext cx="9142070" cy="51445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80655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We trained the AV-HuBERT model based on CMLR dataset to predict the Chinese language.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We discovered that different methods of constructing vocabulary lists can affect the accuracy.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We showed that using Audio-Visual instead of only visual data can significantly decrease the character error rate for Chinese language.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>
            <a:off x="715200" y="1512750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 you!</a:t>
            </a:r>
            <a:endParaRPr/>
          </a:p>
        </p:txBody>
      </p:sp>
      <p:cxnSp>
        <p:nvCxnSpPr>
          <p:cNvPr id="351" name="Google Shape;351;p34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" name="Google Shape;352;p34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353" name="Google Shape;353;p34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354" name="Google Shape;354;p34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4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4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4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4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4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4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4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4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4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4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4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4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4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4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4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4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4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4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4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4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4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4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4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4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4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4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4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4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4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4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4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4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4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4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4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4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4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4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4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" name="Google Shape;476;p34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477" name="Google Shape;477;p34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4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4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4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4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484" name="Google Shape;484;p34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4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4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4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4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4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body" idx="1"/>
          </p:nvPr>
        </p:nvSpPr>
        <p:spPr>
          <a:xfrm>
            <a:off x="1168075" y="1242400"/>
            <a:ext cx="7490100" cy="3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AV-HuBERT (Audio-Visual Hidden Unit BERT)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/>
              <a:t>     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https://github.com/facebookresearch/av_hubert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/>
              <a:t>Ya Zhao, Rui Xu, and Mingli Song. A Cascade Sequence-to-Sequence Model for Chinese Mandarin Lip Reading. ACM International Conference on Multimedia in Asia 2019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/>
              <a:t>      </a:t>
            </a:r>
            <a:r>
              <a:rPr lang="zh-TW" sz="1600" u="sng">
                <a:solidFill>
                  <a:schemeClr val="hlink"/>
                </a:solidFill>
                <a:hlinkClick r:id="rId4"/>
              </a:rPr>
              <a:t>https://dl.acm.org/doi/pdf/10.1145/3338533.3366579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/>
              <a:t>Bowen Shi, Wei-Ning Hsu, Kushal Lakhotia, Abdelrahman Mohamed. Learning Audio-Visual Speech Representation by Masked Multimodal    Cluster Prediction, In ICLR 2022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600"/>
              <a:t>      </a:t>
            </a:r>
            <a:r>
              <a:rPr lang="zh-TW" sz="1600" u="sng">
                <a:solidFill>
                  <a:schemeClr val="hlink"/>
                </a:solidFill>
                <a:hlinkClick r:id="rId5"/>
              </a:rPr>
              <a:t>https://arxiv.org/pdf/2201.02184</a:t>
            </a:r>
            <a:endParaRPr sz="1600"/>
          </a:p>
        </p:txBody>
      </p:sp>
      <p:sp>
        <p:nvSpPr>
          <p:cNvPr id="502" name="Google Shape;502;p35"/>
          <p:cNvSpPr txBox="1"/>
          <p:nvPr/>
        </p:nvSpPr>
        <p:spPr>
          <a:xfrm>
            <a:off x="767150" y="1143775"/>
            <a:ext cx="490800" cy="28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[1]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[2]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[3]</a:t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714988" y="1654496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2050702" y="1654496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 idx="2"/>
          </p:nvPr>
        </p:nvSpPr>
        <p:spPr>
          <a:xfrm>
            <a:off x="715050" y="674013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</a:t>
            </a:r>
            <a:endParaRPr/>
          </a:p>
        </p:txBody>
      </p:sp>
      <p:cxnSp>
        <p:nvCxnSpPr>
          <p:cNvPr id="181" name="Google Shape;181;p18"/>
          <p:cNvCxnSpPr/>
          <p:nvPr/>
        </p:nvCxnSpPr>
        <p:spPr>
          <a:xfrm>
            <a:off x="1258888" y="189583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2" name="Google Shape;182;p18"/>
          <p:cNvSpPr txBox="1">
            <a:spLocks noGrp="1"/>
          </p:cNvSpPr>
          <p:nvPr>
            <p:ph type="title" idx="3"/>
          </p:nvPr>
        </p:nvSpPr>
        <p:spPr>
          <a:xfrm>
            <a:off x="714988" y="2190221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4"/>
          </p:nvPr>
        </p:nvSpPr>
        <p:spPr>
          <a:xfrm>
            <a:off x="2050702" y="2190221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</a:t>
            </a: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 idx="5"/>
          </p:nvPr>
        </p:nvSpPr>
        <p:spPr>
          <a:xfrm>
            <a:off x="714988" y="2720533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6"/>
          </p:nvPr>
        </p:nvSpPr>
        <p:spPr>
          <a:xfrm>
            <a:off x="2050702" y="2725946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7"/>
          </p:nvPr>
        </p:nvSpPr>
        <p:spPr>
          <a:xfrm>
            <a:off x="714988" y="3215283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8"/>
          </p:nvPr>
        </p:nvSpPr>
        <p:spPr>
          <a:xfrm>
            <a:off x="2050702" y="3215283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cxnSp>
        <p:nvCxnSpPr>
          <p:cNvPr id="188" name="Google Shape;188;p18"/>
          <p:cNvCxnSpPr/>
          <p:nvPr/>
        </p:nvCxnSpPr>
        <p:spPr>
          <a:xfrm>
            <a:off x="1258888" y="245286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18"/>
          <p:cNvCxnSpPr/>
          <p:nvPr/>
        </p:nvCxnSpPr>
        <p:spPr>
          <a:xfrm>
            <a:off x="1258888" y="298318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1258888" y="347793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1" name="Google Shape;191;p18"/>
          <p:cNvSpPr txBox="1">
            <a:spLocks noGrp="1"/>
          </p:cNvSpPr>
          <p:nvPr>
            <p:ph type="title" idx="7"/>
          </p:nvPr>
        </p:nvSpPr>
        <p:spPr>
          <a:xfrm>
            <a:off x="714988" y="3710046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cxnSp>
        <p:nvCxnSpPr>
          <p:cNvPr id="192" name="Google Shape;192;p18"/>
          <p:cNvCxnSpPr/>
          <p:nvPr/>
        </p:nvCxnSpPr>
        <p:spPr>
          <a:xfrm>
            <a:off x="1258888" y="397268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subTitle" idx="8"/>
          </p:nvPr>
        </p:nvSpPr>
        <p:spPr>
          <a:xfrm>
            <a:off x="2050702" y="3710046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1"/>
          </p:nvPr>
        </p:nvSpPr>
        <p:spPr>
          <a:xfrm>
            <a:off x="715100" y="1242449"/>
            <a:ext cx="8246020" cy="2246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TW" sz="1600" dirty="0"/>
              <a:t>Traditional </a:t>
            </a:r>
            <a:r>
              <a:rPr lang="zh-TW" sz="1600" dirty="0"/>
              <a:t>lip-reading models are typically trained using only visual datasets.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/>
              <a:t>AV-HuBERT[1] employs self-supervised learning to cluster </a:t>
            </a:r>
            <a:r>
              <a:rPr lang="zh-TW" sz="1600" b="1" dirty="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audio and visual features</a:t>
            </a:r>
            <a:r>
              <a:rPr lang="zh-TW" sz="1600" dirty="0"/>
              <a:t> into hidden units, which significantly enhances lip-reading accuracy.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/>
              <a:t>In our project, we adapted AV-HuBERT for the </a:t>
            </a:r>
            <a:r>
              <a:rPr lang="zh-TW" sz="1600" b="1" dirty="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Chinese language</a:t>
            </a:r>
            <a:r>
              <a:rPr lang="zh-TW" sz="1600" dirty="0"/>
              <a:t> by training it on the CMLR dataset[2], a Chinese audio-visual dataset.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/>
              <a:t>Our model demonstrated its ability to distinguish test videos without relying on audio input.</a:t>
            </a:r>
            <a:endParaRPr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E686AD-201D-E667-827F-70117EDC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93" y="3363941"/>
            <a:ext cx="7023433" cy="16555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</a:t>
            </a:r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25" y="1072650"/>
            <a:ext cx="7325850" cy="34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1554200" y="4616450"/>
            <a:ext cx="6035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from Learning Audio-Visual Speech Representation by Masked Multimodal Cluster Prediction </a:t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715050" y="37985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775000" y="1192825"/>
            <a:ext cx="41691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Modality Dropout</a:t>
            </a:r>
            <a:endParaRPr sz="2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63" y="1798225"/>
            <a:ext cx="6697277" cy="11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775000" y="2976375"/>
            <a:ext cx="41691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Loss Function</a:t>
            </a:r>
            <a:endParaRPr sz="2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375" y="3551726"/>
            <a:ext cx="6697277" cy="101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1510450"/>
            <a:ext cx="403200" cy="3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1599900"/>
            <a:ext cx="403200" cy="3360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Method - CMLR Preprocessing</a:t>
            </a:r>
            <a:endParaRPr dirty="0"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88" y="1485025"/>
            <a:ext cx="965176" cy="83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287" y="2877400"/>
            <a:ext cx="965174" cy="9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subTitle" idx="4294967295"/>
          </p:nvPr>
        </p:nvSpPr>
        <p:spPr>
          <a:xfrm>
            <a:off x="1354679" y="3797051"/>
            <a:ext cx="1051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Audio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294967295"/>
          </p:nvPr>
        </p:nvSpPr>
        <p:spPr>
          <a:xfrm>
            <a:off x="1354679" y="2318376"/>
            <a:ext cx="1051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7" name="Google Shape;227;p22"/>
          <p:cNvCxnSpPr/>
          <p:nvPr/>
        </p:nvCxnSpPr>
        <p:spPr>
          <a:xfrm>
            <a:off x="2406488" y="1901550"/>
            <a:ext cx="14370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8" name="Google Shape;228;p22"/>
          <p:cNvCxnSpPr/>
          <p:nvPr/>
        </p:nvCxnSpPr>
        <p:spPr>
          <a:xfrm rot="10800000" flipH="1">
            <a:off x="2406488" y="3366450"/>
            <a:ext cx="14649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9" name="Google Shape;229;p22"/>
          <p:cNvSpPr txBox="1">
            <a:spLocks noGrp="1"/>
          </p:cNvSpPr>
          <p:nvPr>
            <p:ph type="subTitle" idx="4294967295"/>
          </p:nvPr>
        </p:nvSpPr>
        <p:spPr>
          <a:xfrm>
            <a:off x="2307275" y="1485025"/>
            <a:ext cx="1791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zh-TW" sz="147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 landmark</a:t>
            </a:r>
            <a:endParaRPr sz="147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2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zh-TW" sz="147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Extract ROI</a:t>
            </a:r>
            <a:r>
              <a:rPr lang="zh-TW" sz="217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17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4294967295"/>
          </p:nvPr>
        </p:nvSpPr>
        <p:spPr>
          <a:xfrm>
            <a:off x="2323000" y="2863150"/>
            <a:ext cx="16866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zh-TW" sz="14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 to 16000Hz </a:t>
            </a:r>
            <a:endParaRPr sz="145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zh-TW" sz="14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mono</a:t>
            </a:r>
            <a:endParaRPr sz="145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1733663"/>
            <a:ext cx="403200" cy="3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762" y="2877400"/>
            <a:ext cx="187725" cy="9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1846500"/>
            <a:ext cx="403200" cy="3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1982325"/>
            <a:ext cx="403200" cy="3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63" y="2069713"/>
            <a:ext cx="403200" cy="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>
            <a:spLocks noGrp="1"/>
          </p:cNvSpPr>
          <p:nvPr>
            <p:ph type="subTitle" idx="4294967295"/>
          </p:nvPr>
        </p:nvSpPr>
        <p:spPr>
          <a:xfrm>
            <a:off x="4433262" y="1332025"/>
            <a:ext cx="699000" cy="1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  <a:endParaRPr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  <a:endParaRPr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5200" dirty="0"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294967295"/>
          </p:nvPr>
        </p:nvSpPr>
        <p:spPr>
          <a:xfrm>
            <a:off x="4878987" y="1224738"/>
            <a:ext cx="6000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</a:t>
            </a:r>
            <a:endParaRPr sz="13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推動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社會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的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經濟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穩定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發展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537" y="2877400"/>
            <a:ext cx="187725" cy="9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312" y="2877400"/>
            <a:ext cx="187725" cy="9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087" y="2877400"/>
            <a:ext cx="206925" cy="9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062" y="2877400"/>
            <a:ext cx="206925" cy="9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037" y="2877400"/>
            <a:ext cx="187725" cy="9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 txBox="1">
            <a:spLocks noGrp="1"/>
          </p:cNvSpPr>
          <p:nvPr>
            <p:ph type="subTitle" idx="4294967295"/>
          </p:nvPr>
        </p:nvSpPr>
        <p:spPr>
          <a:xfrm>
            <a:off x="3640200" y="3797050"/>
            <a:ext cx="23607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  0       1      2     3       4      5  </a:t>
            </a:r>
            <a:endParaRPr sz="3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  推動 社會   的   經濟  穩定 發展</a:t>
            </a:r>
            <a:endParaRPr sz="3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800"/>
          </a:p>
        </p:txBody>
      </p:sp>
      <p:cxnSp>
        <p:nvCxnSpPr>
          <p:cNvPr id="244" name="Google Shape;244;p22"/>
          <p:cNvCxnSpPr/>
          <p:nvPr/>
        </p:nvCxnSpPr>
        <p:spPr>
          <a:xfrm>
            <a:off x="5835488" y="3367050"/>
            <a:ext cx="58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5835488" y="1919250"/>
            <a:ext cx="58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6" name="Google Shape;246;p22"/>
          <p:cNvSpPr txBox="1"/>
          <p:nvPr/>
        </p:nvSpPr>
        <p:spPr>
          <a:xfrm>
            <a:off x="6558350" y="1696800"/>
            <a:ext cx="230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Video Frame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6558350" y="3144600"/>
            <a:ext cx="230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Audio Frame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 - Fine-tune</a:t>
            </a:r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body" idx="1"/>
          </p:nvPr>
        </p:nvSpPr>
        <p:spPr>
          <a:xfrm>
            <a:off x="715100" y="1971300"/>
            <a:ext cx="47754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Finally, we fine-tuned our model, enabling it to predict Chinese content.</a:t>
            </a:r>
            <a:endParaRPr sz="1800"/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3">
            <a:alphaModFix/>
          </a:blip>
          <a:srcRect t="3540" r="7080" b="3540"/>
          <a:stretch/>
        </p:blipFill>
        <p:spPr>
          <a:xfrm>
            <a:off x="5851125" y="679850"/>
            <a:ext cx="2528647" cy="35962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5851125" y="4400775"/>
            <a:ext cx="36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highlight>
                  <a:srgbClr val="FFFFFF"/>
                </a:highlight>
              </a:rPr>
              <a:t>▲</a:t>
            </a:r>
            <a:r>
              <a:rPr lang="zh-TW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Part of the results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 - Generate Vocabulary Table</a:t>
            </a: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body" idx="1"/>
          </p:nvPr>
        </p:nvSpPr>
        <p:spPr>
          <a:xfrm>
            <a:off x="715050" y="1590700"/>
            <a:ext cx="75213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Unlike English, where words are naturally separated by spaces and can be easily tokenized, Chinese lacks such delimiters, making segmentation more challenging.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We need to find a more suitable tokenization method for Chinese.</a:t>
            </a:r>
            <a:endParaRPr sz="1600"/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 t="30094" b="22061"/>
          <a:stretch/>
        </p:blipFill>
        <p:spPr>
          <a:xfrm rot="4084912">
            <a:off x="989189" y="2953574"/>
            <a:ext cx="593673" cy="4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/>
        </p:nvSpPr>
        <p:spPr>
          <a:xfrm>
            <a:off x="1697750" y="3077975"/>
            <a:ext cx="35718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SentencePiece</a:t>
            </a:r>
            <a:endParaRPr sz="2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Method - SentencePiece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715100" y="1832550"/>
            <a:ext cx="36516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SentencePiece processes all input by converting it into Unicode characters, enabling unified handling across multiple languages. </a:t>
            </a:r>
            <a:endParaRPr sz="1500"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250" y="1092625"/>
            <a:ext cx="3630356" cy="3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650" y="3601544"/>
            <a:ext cx="3856901" cy="77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558</Words>
  <Application>Microsoft Macintosh PowerPoint</Application>
  <PresentationFormat>如螢幕大小 (16:9)</PresentationFormat>
  <Paragraphs>105</Paragraphs>
  <Slides>18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Gantari</vt:lpstr>
      <vt:lpstr>Golos Text Medium</vt:lpstr>
      <vt:lpstr>Golos Text</vt:lpstr>
      <vt:lpstr>Arial</vt:lpstr>
      <vt:lpstr>Comic Sans MS</vt:lpstr>
      <vt:lpstr>Bebas Neue</vt:lpstr>
      <vt:lpstr>Simple Light</vt:lpstr>
      <vt:lpstr>Chinese Lip Reading Based on Audio-Visual Hidden Unit BERT</vt:lpstr>
      <vt:lpstr>01</vt:lpstr>
      <vt:lpstr>Introduction</vt:lpstr>
      <vt:lpstr>Method</vt:lpstr>
      <vt:lpstr>Method</vt:lpstr>
      <vt:lpstr>Method - CMLR Preprocessing</vt:lpstr>
      <vt:lpstr>Method - Fine-tune</vt:lpstr>
      <vt:lpstr>Method - Generate Vocabulary Table</vt:lpstr>
      <vt:lpstr>Method - SentencePiece</vt:lpstr>
      <vt:lpstr>Result - Generate Vocabulary Table</vt:lpstr>
      <vt:lpstr>PowerPoint 簡報</vt:lpstr>
      <vt:lpstr>Result - Demo Video</vt:lpstr>
      <vt:lpstr>Result - Demo Video</vt:lpstr>
      <vt:lpstr>PowerPoint 簡報</vt:lpstr>
      <vt:lpstr>PowerPoint 簡報</vt:lpstr>
      <vt:lpstr>Conclusion</vt:lpstr>
      <vt:lpstr>Thank you!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Lip Reading Based on Audio-Visual Hidden Unit BERT</dc:title>
  <cp:lastModifiedBy>天越 房</cp:lastModifiedBy>
  <cp:revision>7</cp:revision>
  <dcterms:modified xsi:type="dcterms:W3CDTF">2024-12-22T14:01:09Z</dcterms:modified>
</cp:coreProperties>
</file>